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3"/>
  </p:handoutMasterIdLst>
  <p:sldIdLst>
    <p:sldId id="256" r:id="rId2"/>
    <p:sldId id="262" r:id="rId3"/>
    <p:sldId id="257" r:id="rId4"/>
    <p:sldId id="263" r:id="rId5"/>
    <p:sldId id="258" r:id="rId6"/>
    <p:sldId id="264" r:id="rId7"/>
    <p:sldId id="259" r:id="rId8"/>
    <p:sldId id="260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4" autoAdjust="0"/>
    <p:restoredTop sz="94384" autoAdjust="0"/>
  </p:normalViewPr>
  <p:slideViewPr>
    <p:cSldViewPr snapToGrid="0">
      <p:cViewPr varScale="1">
        <p:scale>
          <a:sx n="86" d="100"/>
          <a:sy n="86" d="100"/>
        </p:scale>
        <p:origin x="854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0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B1AB8-6B57-46B5-A294-86BA3C302EB0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1B105-3CE0-4069-B142-1C90869E1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03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3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8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8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1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0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8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3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1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0AE1E-7D42-4986-9160-55C1D219965B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88584-B26C-472B-9293-0F2FAF0E5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88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²</a:t>
            </a:r>
          </a:p>
        </p:txBody>
      </p:sp>
      <p:sp>
        <p:nvSpPr>
          <p:cNvPr id="6" name="AutoShape 2" descr="Résultat de recherche d'images pour &quot;images sur la poésie&quot;"/>
          <p:cNvSpPr>
            <a:spLocks noGrp="1" noChangeAspect="1" noChangeArrowheads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20123428">
            <a:off x="-187098" y="3570386"/>
            <a:ext cx="3611105" cy="29289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69" y="3990226"/>
            <a:ext cx="1885627" cy="2116883"/>
          </a:xfrm>
          <a:prstGeom prst="rect">
            <a:avLst/>
          </a:prstGeom>
        </p:spPr>
      </p:pic>
      <p:sp>
        <p:nvSpPr>
          <p:cNvPr id="4" name="Explosion 1 3"/>
          <p:cNvSpPr/>
          <p:nvPr/>
        </p:nvSpPr>
        <p:spPr>
          <a:xfrm rot="20659807">
            <a:off x="-1217603" y="-312799"/>
            <a:ext cx="5244353" cy="3928581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Poésie en mobiles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61712" y="0"/>
            <a:ext cx="3915616" cy="29291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620" y="0"/>
            <a:ext cx="2001798" cy="2691306"/>
          </a:xfrm>
          <a:prstGeom prst="rect">
            <a:avLst/>
          </a:prstGeom>
        </p:spPr>
      </p:pic>
      <p:sp>
        <p:nvSpPr>
          <p:cNvPr id="5" name="Nuage 4"/>
          <p:cNvSpPr/>
          <p:nvPr/>
        </p:nvSpPr>
        <p:spPr>
          <a:xfrm rot="727551">
            <a:off x="6378164" y="2529335"/>
            <a:ext cx="5682712" cy="4490634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 JULIAN" panose="02000000000000000000" pitchFamily="2" charset="0"/>
              </a:rPr>
              <a:t>Travail réalisé par les 6</a:t>
            </a:r>
            <a:r>
              <a:rPr lang="fr-FR" sz="4000" baseline="30000" dirty="0">
                <a:latin typeface="AR JULIAN" panose="02000000000000000000" pitchFamily="2" charset="0"/>
              </a:rPr>
              <a:t>ème</a:t>
            </a:r>
            <a:r>
              <a:rPr lang="fr-FR" sz="4000" dirty="0">
                <a:latin typeface="AR JULIAN" panose="02000000000000000000" pitchFamily="2" charset="0"/>
              </a:rPr>
              <a:t> Belgique </a:t>
            </a:r>
          </a:p>
          <a:p>
            <a:pPr algn="ctr"/>
            <a:r>
              <a:rPr lang="fr-FR" sz="4000" dirty="0">
                <a:latin typeface="AR JULIAN" panose="02000000000000000000" pitchFamily="2" charset="0"/>
              </a:rPr>
              <a:t>En Français </a:t>
            </a:r>
          </a:p>
        </p:txBody>
      </p:sp>
      <p:sp>
        <p:nvSpPr>
          <p:cNvPr id="3" name="Double vague 2"/>
          <p:cNvSpPr/>
          <p:nvPr/>
        </p:nvSpPr>
        <p:spPr>
          <a:xfrm>
            <a:off x="2717602" y="1746928"/>
            <a:ext cx="4395383" cy="2693241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« Tu dis …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Et déjà » 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Mettre en forme une strophe  </a:t>
            </a:r>
          </a:p>
        </p:txBody>
      </p:sp>
      <p:pic>
        <p:nvPicPr>
          <p:cNvPr id="9" name="metallica-nothing-else-matters-bandura-accordion-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metallica-nothing-else-matters-bandura-accordion-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repeatCount="11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999">
                <p:cTn id="7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4" grpId="0" build="p" animBg="1"/>
      <p:bldP spid="4" grpId="1" build="allAtOnce" animBg="1"/>
      <p:bldP spid="10" grpId="0" animBg="1"/>
      <p:bldP spid="5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5336">
            <a:off x="565018" y="-599993"/>
            <a:ext cx="3892146" cy="46301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74764">
            <a:off x="7927854" y="117205"/>
            <a:ext cx="4502258" cy="33766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21" y="-940152"/>
            <a:ext cx="3718138" cy="5238427"/>
          </a:xfrm>
          <a:prstGeom prst="rect">
            <a:avLst/>
          </a:prstGeom>
        </p:spPr>
      </p:pic>
      <p:pic>
        <p:nvPicPr>
          <p:cNvPr id="5" name="Image1"/>
          <p:cNvPicPr/>
          <p:nvPr/>
        </p:nvPicPr>
        <p:blipFill>
          <a:blip r:embed="rId6">
            <a:lum bright="-50000"/>
            <a:alphaModFix/>
          </a:blip>
          <a:srcRect l="5330" r="9951"/>
          <a:stretch>
            <a:fillRect/>
          </a:stretch>
        </p:blipFill>
        <p:spPr>
          <a:xfrm>
            <a:off x="7490974" y="3763625"/>
            <a:ext cx="3606800" cy="36290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025646" y="3437429"/>
            <a:ext cx="2906016" cy="39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2407" t="22194" r="43040" b="63374"/>
          <a:stretch/>
        </p:blipFill>
        <p:spPr>
          <a:xfrm rot="20524228">
            <a:off x="-135460" y="385306"/>
            <a:ext cx="5955735" cy="33146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35966" t="23270" r="35404" b="14302"/>
          <a:stretch/>
        </p:blipFill>
        <p:spPr>
          <a:xfrm>
            <a:off x="8743166" y="325678"/>
            <a:ext cx="3106455" cy="5849654"/>
          </a:xfrm>
          <a:prstGeom prst="rect">
            <a:avLst/>
          </a:prstGeom>
        </p:spPr>
      </p:pic>
      <p:sp>
        <p:nvSpPr>
          <p:cNvPr id="5" name="Étoile à 5 branches 4"/>
          <p:cNvSpPr/>
          <p:nvPr/>
        </p:nvSpPr>
        <p:spPr>
          <a:xfrm>
            <a:off x="3782861" y="1252604"/>
            <a:ext cx="5448822" cy="5016674"/>
          </a:xfrm>
          <a:prstGeom prst="star5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Merci aux élèves de 6</a:t>
            </a:r>
            <a:r>
              <a:rPr lang="fr-FR" baseline="30000" dirty="0"/>
              <a:t>ème</a:t>
            </a:r>
            <a:r>
              <a:rPr lang="fr-FR" dirty="0"/>
              <a:t> Belgique </a:t>
            </a:r>
          </a:p>
        </p:txBody>
      </p:sp>
    </p:spTree>
    <p:extLst>
      <p:ext uri="{BB962C8B-B14F-4D97-AF65-F5344CB8AC3E}">
        <p14:creationId xmlns:p14="http://schemas.microsoft.com/office/powerpoint/2010/main" val="35604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2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2057" y="0"/>
            <a:ext cx="8374743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CC0099"/>
                </a:solidFill>
                <a:latin typeface="Bookman Old Style" panose="02050604050505020204" pitchFamily="18" charset="0"/>
              </a:rPr>
              <a:t>Tu dis</a:t>
            </a:r>
          </a:p>
          <a:p>
            <a:endParaRPr lang="fr-FR" dirty="0"/>
          </a:p>
          <a:p>
            <a:r>
              <a:rPr lang="fr-FR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Tu dis sable</a:t>
            </a:r>
            <a:br>
              <a:rPr lang="fr-FR" b="1" dirty="0">
                <a:solidFill>
                  <a:srgbClr val="FFC000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Et déjà,</a:t>
            </a:r>
            <a:br>
              <a:rPr lang="fr-FR" b="1" dirty="0">
                <a:solidFill>
                  <a:srgbClr val="FFC000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La mer est à tes pieds.</a:t>
            </a:r>
            <a:br>
              <a:rPr lang="fr-FR" b="1" dirty="0">
                <a:solidFill>
                  <a:srgbClr val="FFC000"/>
                </a:solidFill>
                <a:latin typeface="Bradley Hand ITC" panose="03070402050302030203" pitchFamily="66" charset="0"/>
              </a:rPr>
            </a:br>
            <a:br>
              <a:rPr lang="fr-FR" b="1" dirty="0"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00B050"/>
                </a:solidFill>
                <a:latin typeface="Bradley Hand ITC" panose="03070402050302030203" pitchFamily="66" charset="0"/>
              </a:rPr>
              <a:t>Tu dis forêt</a:t>
            </a:r>
            <a:br>
              <a:rPr lang="fr-FR" b="1" dirty="0">
                <a:solidFill>
                  <a:srgbClr val="00B050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00B050"/>
                </a:solidFill>
                <a:latin typeface="Bradley Hand ITC" panose="03070402050302030203" pitchFamily="66" charset="0"/>
              </a:rPr>
              <a:t>Et déjà,</a:t>
            </a:r>
            <a:br>
              <a:rPr lang="fr-FR" b="1" dirty="0">
                <a:solidFill>
                  <a:srgbClr val="00B050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00B050"/>
                </a:solidFill>
                <a:latin typeface="Bradley Hand ITC" panose="03070402050302030203" pitchFamily="66" charset="0"/>
              </a:rPr>
              <a:t>Les arbres te tendent leurs bras.</a:t>
            </a:r>
            <a:br>
              <a:rPr lang="fr-FR" b="1" dirty="0">
                <a:solidFill>
                  <a:srgbClr val="00B050"/>
                </a:solidFill>
                <a:latin typeface="Bradley Hand ITC" panose="03070402050302030203" pitchFamily="66" charset="0"/>
              </a:rPr>
            </a:br>
            <a:br>
              <a:rPr lang="fr-FR" b="1" dirty="0"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Tu dis colline</a:t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Et déjà,</a:t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Le sentier court avec toi vers le sommet.</a:t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br>
              <a:rPr lang="fr-FR" b="1" dirty="0"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Tu dis nuage</a:t>
            </a:r>
            <a:br>
              <a:rPr lang="fr-FR" b="1" dirty="0">
                <a:solidFill>
                  <a:srgbClr val="00B0F0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Et déjà,</a:t>
            </a:r>
            <a:br>
              <a:rPr lang="fr-FR" b="1" dirty="0">
                <a:solidFill>
                  <a:srgbClr val="00B0F0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Un cumulus t’offre la promesse d’un voyage</a:t>
            </a:r>
            <a:br>
              <a:rPr lang="fr-FR" b="1" dirty="0">
                <a:solidFill>
                  <a:srgbClr val="00B0F0"/>
                </a:solidFill>
                <a:latin typeface="Bradley Hand ITC" panose="03070402050302030203" pitchFamily="66" charset="0"/>
              </a:rPr>
            </a:br>
            <a:br>
              <a:rPr lang="fr-FR" b="1" dirty="0">
                <a:solidFill>
                  <a:srgbClr val="00B0F0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FF0066"/>
                </a:solidFill>
                <a:latin typeface="Bradley Hand ITC" panose="03070402050302030203" pitchFamily="66" charset="0"/>
              </a:rPr>
              <a:t>Tu dis poème</a:t>
            </a:r>
            <a:br>
              <a:rPr lang="fr-FR" b="1" dirty="0">
                <a:solidFill>
                  <a:srgbClr val="FF0066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FF0066"/>
                </a:solidFill>
                <a:latin typeface="Bradley Hand ITC" panose="03070402050302030203" pitchFamily="66" charset="0"/>
              </a:rPr>
              <a:t>Et déjà,</a:t>
            </a:r>
            <a:br>
              <a:rPr lang="fr-FR" b="1" dirty="0">
                <a:solidFill>
                  <a:srgbClr val="FF0066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FF0066"/>
                </a:solidFill>
                <a:latin typeface="Bradley Hand ITC" panose="03070402050302030203" pitchFamily="66" charset="0"/>
              </a:rPr>
              <a:t>Les mots volent et dansent</a:t>
            </a:r>
            <a:br>
              <a:rPr lang="fr-FR" b="1" dirty="0">
                <a:solidFill>
                  <a:srgbClr val="FF0066"/>
                </a:solidFill>
                <a:latin typeface="Bradley Hand ITC" panose="03070402050302030203" pitchFamily="66" charset="0"/>
              </a:rPr>
            </a:br>
            <a:r>
              <a:rPr lang="fr-FR" b="1" dirty="0">
                <a:solidFill>
                  <a:srgbClr val="FF0066"/>
                </a:solidFill>
                <a:latin typeface="Bradley Hand ITC" panose="03070402050302030203" pitchFamily="66" charset="0"/>
              </a:rPr>
              <a:t>Comme étincelles dans la cheminée.</a:t>
            </a:r>
          </a:p>
          <a:p>
            <a:endParaRPr lang="fr-FR" dirty="0">
              <a:solidFill>
                <a:srgbClr val="FF0066"/>
              </a:solidFill>
              <a:latin typeface="Bradley Hand ITC" panose="03070402050302030203" pitchFamily="66" charset="0"/>
            </a:endParaRPr>
          </a:p>
          <a:p>
            <a:r>
              <a:rPr lang="fr-FR" dirty="0"/>
              <a:t>JOSEPH PAUL SCHNEIDER, « Tu dis », Entre l’arbre et l’écorce, </a:t>
            </a:r>
            <a:r>
              <a:rPr lang="fr-FR" dirty="0" err="1"/>
              <a:t>Grassin</a:t>
            </a:r>
            <a:r>
              <a:rPr lang="fr-FR" dirty="0"/>
              <a:t>, 1965.</a:t>
            </a:r>
            <a:endParaRPr lang="fr-FR" dirty="0">
              <a:effectLst/>
            </a:endParaRPr>
          </a:p>
        </p:txBody>
      </p:sp>
      <p:sp>
        <p:nvSpPr>
          <p:cNvPr id="5" name="Pensées 4"/>
          <p:cNvSpPr/>
          <p:nvPr/>
        </p:nvSpPr>
        <p:spPr>
          <a:xfrm rot="1309068">
            <a:off x="7919400" y="-439979"/>
            <a:ext cx="4681728" cy="3082153"/>
          </a:xfrm>
          <a:prstGeom prst="cloudCallou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Poème qui a servi de support aux élèves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77042">
            <a:off x="8819531" y="3223078"/>
            <a:ext cx="3111427" cy="32762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4324">
            <a:off x="9363858" y="3795010"/>
            <a:ext cx="2022770" cy="21323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562" y="-174490"/>
            <a:ext cx="2857500" cy="1600200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704" y="958329"/>
            <a:ext cx="2496322" cy="166118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978" y="2384039"/>
            <a:ext cx="2683545" cy="150278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1993" y="4256825"/>
            <a:ext cx="1924050" cy="2371725"/>
          </a:xfrm>
          <a:prstGeom prst="rect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0834" y="1757485"/>
            <a:ext cx="2205223" cy="146215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832" y="3572204"/>
            <a:ext cx="2524013" cy="170251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8763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8012" y="243190"/>
            <a:ext cx="3475494" cy="46339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26843" y="1703107"/>
            <a:ext cx="4892850" cy="31616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099" y="0"/>
            <a:ext cx="3126305" cy="47046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273329" y="1664117"/>
            <a:ext cx="4597705" cy="32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1554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7091" t="62233" r="29023" b="12286"/>
          <a:stretch/>
        </p:blipFill>
        <p:spPr>
          <a:xfrm rot="20129881">
            <a:off x="583880" y="635821"/>
            <a:ext cx="4255008" cy="31131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35161" t="-111" r="12316" b="77724"/>
          <a:stretch/>
        </p:blipFill>
        <p:spPr>
          <a:xfrm rot="1176451">
            <a:off x="5485739" y="128354"/>
            <a:ext cx="5653427" cy="38922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11754" t="46409" r="11890" b="4823"/>
          <a:stretch/>
        </p:blipFill>
        <p:spPr>
          <a:xfrm>
            <a:off x="3531771" y="3306871"/>
            <a:ext cx="4008897" cy="309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8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2" y="-154983"/>
            <a:ext cx="4918129" cy="36885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61088" y="1351216"/>
            <a:ext cx="5090616" cy="38188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3" y="3423497"/>
            <a:ext cx="4432515" cy="3324386"/>
          </a:xfrm>
          <a:prstGeom prst="rect">
            <a:avLst/>
          </a:prstGeom>
        </p:spPr>
      </p:pic>
      <p:pic>
        <p:nvPicPr>
          <p:cNvPr id="7" name="Image 6" descr="C:\Users\AGNES\AppData\Local\Microsoft\Windows\Temporary Internet Files\Content.Word\Screenshot_20200317-174900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532" y="-104375"/>
            <a:ext cx="3588116" cy="6294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0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31245" r="60362"/>
          <a:stretch/>
        </p:blipFill>
        <p:spPr>
          <a:xfrm>
            <a:off x="249989" y="327206"/>
            <a:ext cx="4462422" cy="58027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6553" t="22749" r="7947" b="60765"/>
          <a:stretch/>
        </p:blipFill>
        <p:spPr>
          <a:xfrm>
            <a:off x="2142997" y="4070959"/>
            <a:ext cx="9853532" cy="25302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-1" t="56647" r="29678" b="17931"/>
          <a:stretch/>
        </p:blipFill>
        <p:spPr>
          <a:xfrm>
            <a:off x="4790344" y="327206"/>
            <a:ext cx="7039076" cy="32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86" y="0"/>
            <a:ext cx="5034304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4" y="0"/>
            <a:ext cx="514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236"/>
            <a:ext cx="7522730" cy="36568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999" y="-433236"/>
            <a:ext cx="5600055" cy="42000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893" y="3705655"/>
            <a:ext cx="3856064" cy="2892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51990" y="3790896"/>
            <a:ext cx="4537989" cy="34034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2431" y="3923010"/>
            <a:ext cx="4602997" cy="34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49285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8950" t="26696" r="45610" b="20331"/>
          <a:stretch/>
        </p:blipFill>
        <p:spPr>
          <a:xfrm rot="20773192">
            <a:off x="575087" y="257757"/>
            <a:ext cx="4064785" cy="62621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1772" t="20857" r="1426" b="66511"/>
          <a:stretch/>
        </p:blipFill>
        <p:spPr>
          <a:xfrm>
            <a:off x="2893919" y="-136230"/>
            <a:ext cx="8922300" cy="21920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-3993" t="6798" r="146" b="69526"/>
          <a:stretch/>
        </p:blipFill>
        <p:spPr>
          <a:xfrm>
            <a:off x="5327191" y="4784437"/>
            <a:ext cx="6138654" cy="18668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25903" t="20254" r="4715" b="43962"/>
          <a:stretch/>
        </p:blipFill>
        <p:spPr>
          <a:xfrm>
            <a:off x="3970751" y="1540702"/>
            <a:ext cx="7495094" cy="32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5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</TotalTime>
  <Words>149</Words>
  <Application>Microsoft Office PowerPoint</Application>
  <PresentationFormat>Grand écran</PresentationFormat>
  <Paragraphs>14</Paragraphs>
  <Slides>11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 JULIAN</vt:lpstr>
      <vt:lpstr>Arial</vt:lpstr>
      <vt:lpstr>Bookman Old Style</vt:lpstr>
      <vt:lpstr>Bradley Hand ITC</vt:lpstr>
      <vt:lpstr>Calibri</vt:lpstr>
      <vt:lpstr>Calibri Light</vt:lpstr>
      <vt:lpstr>Lucida Handwriting</vt:lpstr>
      <vt:lpstr>Thème Office</vt:lpstr>
      <vt:lpstr>²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amieux</dc:creator>
  <cp:lastModifiedBy>LEFRANC Karen</cp:lastModifiedBy>
  <cp:revision>77</cp:revision>
  <dcterms:created xsi:type="dcterms:W3CDTF">2020-03-14T14:38:51Z</dcterms:created>
  <dcterms:modified xsi:type="dcterms:W3CDTF">2020-05-04T07:03:12Z</dcterms:modified>
</cp:coreProperties>
</file>